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1043" r:id="rId4"/>
    <p:sldId id="1054" r:id="rId5"/>
    <p:sldId id="1055" r:id="rId6"/>
    <p:sldId id="1056" r:id="rId7"/>
    <p:sldId id="1057" r:id="rId8"/>
    <p:sldId id="258" r:id="rId9"/>
    <p:sldId id="1044" r:id="rId10"/>
    <p:sldId id="1045" r:id="rId11"/>
    <p:sldId id="1046" r:id="rId12"/>
    <p:sldId id="1047" r:id="rId13"/>
    <p:sldId id="1048" r:id="rId14"/>
    <p:sldId id="1049" r:id="rId15"/>
    <p:sldId id="1050" r:id="rId16"/>
    <p:sldId id="1051" r:id="rId17"/>
    <p:sldId id="1052" r:id="rId18"/>
    <p:sldId id="1053" r:id="rId19"/>
    <p:sldId id="1058" r:id="rId20"/>
    <p:sldId id="1059" r:id="rId21"/>
    <p:sldId id="1060" r:id="rId22"/>
    <p:sldId id="1061" r:id="rId23"/>
    <p:sldId id="10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58"/>
    <p:restoredTop sz="94694"/>
  </p:normalViewPr>
  <p:slideViewPr>
    <p:cSldViewPr snapToGrid="0" snapToObjects="1">
      <p:cViewPr>
        <p:scale>
          <a:sx n="85" d="100"/>
          <a:sy n="85" d="100"/>
        </p:scale>
        <p:origin x="24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C2516-0BFC-FF46-B0C1-77E9440236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F68E52-80DF-734B-92AA-FE5C15ADF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6168CF-04AD-3147-8D08-B5C6D62DFDEC}"/>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9A762D1C-6392-C64E-9933-F72479ECD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1269C-A8DA-314A-AFF4-F4382899D634}"/>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184342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C3C8-C41C-AD4D-83AF-FF51B370F61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6D5AC4-A506-ED4F-8CD9-B1FE0E431B7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5C54CA-0089-F346-B94C-BE540AA129E2}"/>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DB9EED96-BDDB-514D-9201-A2C40ACCC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C37B-2042-B24C-BE6D-1F60880AA03F}"/>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147099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54976-FE3B-1D44-A702-570451AAAA2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D8F2E1-7C43-1648-BC40-3FB9DBF4E3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F6CFFB-1DFD-6148-A627-968386C43B96}"/>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F186335B-E9E5-B440-BC96-E0240F15D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BF627-919B-054E-A16E-F6852320B251}"/>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1590591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F3924-05FC-5B4E-AA85-E1DEBCD727F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E6CA93-E5C7-444E-AFAE-45A73C47458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D7C5B6-D332-4043-B589-4E92F91CF0CA}"/>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2ACCCDD9-6F95-D648-A9B1-EA3CC864C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F11DD-E45A-D14B-950D-3B44256DA9EB}"/>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199745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5E33-7F57-B844-B5A7-C67DDB496A3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64929E7-CC36-6D4E-B666-B07B2A0736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1CBCEA-C69D-A94F-A6FF-F938E997205B}"/>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92BE12CC-F3FF-654D-83ED-199191CB3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8645A-0099-8E4E-8E10-F87441F3BDEA}"/>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426251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E53E-B113-6B4A-9D72-0D792A4A49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8B00016-D382-274E-B26E-50BBCA3E79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510B6F-3564-CF4F-ABCB-637627208C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7CDCD3-A2E2-8C4D-975A-52AFEEBA188C}"/>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6" name="Footer Placeholder 5">
            <a:extLst>
              <a:ext uri="{FF2B5EF4-FFF2-40B4-BE49-F238E27FC236}">
                <a16:creationId xmlns:a16="http://schemas.microsoft.com/office/drawing/2014/main" id="{2AFF0A05-317F-C74F-857F-5497CC3AB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5524A-8863-DC46-9A3E-94B3157F5B75}"/>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172060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A3BF-E776-ED45-8C07-189B0259ADB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5BB806-30E3-224E-9D9D-59AB72AE0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07B2415-B633-8F4F-B58A-F7E677431D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2E2647F-B797-AB42-80D3-97C09E10A3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F8495B-40B5-D043-9628-5198F6F187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BFAF3F-8B2B-B340-83ED-C31BE59DCB09}"/>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8" name="Footer Placeholder 7">
            <a:extLst>
              <a:ext uri="{FF2B5EF4-FFF2-40B4-BE49-F238E27FC236}">
                <a16:creationId xmlns:a16="http://schemas.microsoft.com/office/drawing/2014/main" id="{593E7A6C-FA8C-A343-B470-28BE3D5694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434E84-A8C7-EA48-90D6-A7825B5F7C11}"/>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3916781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2E97-3BB1-CD47-949C-2284A3BB279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8B8965-7BB2-2249-8E1C-071B4D079AB1}"/>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4" name="Footer Placeholder 3">
            <a:extLst>
              <a:ext uri="{FF2B5EF4-FFF2-40B4-BE49-F238E27FC236}">
                <a16:creationId xmlns:a16="http://schemas.microsoft.com/office/drawing/2014/main" id="{19FF520F-E428-3D41-B4B7-94C509427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9AD86F-F3F8-C549-ACC4-9D06191534D3}"/>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287774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CABFD-42D6-7946-9689-744FD283A57F}"/>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3" name="Footer Placeholder 2">
            <a:extLst>
              <a:ext uri="{FF2B5EF4-FFF2-40B4-BE49-F238E27FC236}">
                <a16:creationId xmlns:a16="http://schemas.microsoft.com/office/drawing/2014/main" id="{9BCFD1E9-1B15-CE45-9E1E-74D5265460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06FDDE-2D82-8F4C-800F-F402C93220C7}"/>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280232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DCA5-D543-A340-B7DC-B080B70811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FB1ACCA-6D23-0E40-9BFA-EBEE299DC1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9ECDF46-3A3E-4244-8D61-E4BC11FAB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5BFE1D-F63B-114E-B73D-68A5AC2A33D6}"/>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6" name="Footer Placeholder 5">
            <a:extLst>
              <a:ext uri="{FF2B5EF4-FFF2-40B4-BE49-F238E27FC236}">
                <a16:creationId xmlns:a16="http://schemas.microsoft.com/office/drawing/2014/main" id="{EABD1A17-DDB4-6F4F-8A39-155E73819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2EA86B-034A-E348-9B2B-02654B130455}"/>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238832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CC6A-777B-3646-94FE-998C767FD5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5C7238C-7D98-2B49-846E-027F90A755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8B938A-46B7-384C-91BA-43C31BBA7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186ED50-3E0B-6B4B-BF44-762B3B9A2D99}"/>
              </a:ext>
            </a:extLst>
          </p:cNvPr>
          <p:cNvSpPr>
            <a:spLocks noGrp="1"/>
          </p:cNvSpPr>
          <p:nvPr>
            <p:ph type="dt" sz="half" idx="10"/>
          </p:nvPr>
        </p:nvSpPr>
        <p:spPr/>
        <p:txBody>
          <a:bodyPr/>
          <a:lstStyle/>
          <a:p>
            <a:fld id="{ABB64856-AD70-4343-B1A5-AB4EF299C561}" type="datetimeFigureOut">
              <a:rPr lang="en-US" smtClean="0"/>
              <a:t>2/19/20</a:t>
            </a:fld>
            <a:endParaRPr lang="en-US"/>
          </a:p>
        </p:txBody>
      </p:sp>
      <p:sp>
        <p:nvSpPr>
          <p:cNvPr id="6" name="Footer Placeholder 5">
            <a:extLst>
              <a:ext uri="{FF2B5EF4-FFF2-40B4-BE49-F238E27FC236}">
                <a16:creationId xmlns:a16="http://schemas.microsoft.com/office/drawing/2014/main" id="{0E677738-246C-FE46-A132-CB967E50B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859B9-B19E-FA44-88BD-9E254FEA6352}"/>
              </a:ext>
            </a:extLst>
          </p:cNvPr>
          <p:cNvSpPr>
            <a:spLocks noGrp="1"/>
          </p:cNvSpPr>
          <p:nvPr>
            <p:ph type="sldNum" sz="quarter" idx="12"/>
          </p:nvPr>
        </p:nvSpPr>
        <p:spPr/>
        <p:txBody>
          <a:bodyPr/>
          <a:lstStyle/>
          <a:p>
            <a:fld id="{1680BF87-D331-C74A-93E1-B10904C3F021}" type="slidenum">
              <a:rPr lang="en-US" smtClean="0"/>
              <a:t>‹#›</a:t>
            </a:fld>
            <a:endParaRPr lang="en-US"/>
          </a:p>
        </p:txBody>
      </p:sp>
    </p:spTree>
    <p:extLst>
      <p:ext uri="{BB962C8B-B14F-4D97-AF65-F5344CB8AC3E}">
        <p14:creationId xmlns:p14="http://schemas.microsoft.com/office/powerpoint/2010/main" val="297918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820674-EFE9-6041-931F-E0EBC3F964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D08E69-1FBA-2248-BE06-9F2BC135CB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9627F2-FADC-004E-9D8B-2854FD92B2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64856-AD70-4343-B1A5-AB4EF299C561}" type="datetimeFigureOut">
              <a:rPr lang="en-US" smtClean="0"/>
              <a:t>2/19/20</a:t>
            </a:fld>
            <a:endParaRPr lang="en-US"/>
          </a:p>
        </p:txBody>
      </p:sp>
      <p:sp>
        <p:nvSpPr>
          <p:cNvPr id="5" name="Footer Placeholder 4">
            <a:extLst>
              <a:ext uri="{FF2B5EF4-FFF2-40B4-BE49-F238E27FC236}">
                <a16:creationId xmlns:a16="http://schemas.microsoft.com/office/drawing/2014/main" id="{15C47A8C-FA50-DE4B-A660-4A9257EDE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A8E755-5F4E-BB40-99F1-A316D3AF5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0BF87-D331-C74A-93E1-B10904C3F021}" type="slidenum">
              <a:rPr lang="en-US" smtClean="0"/>
              <a:t>‹#›</a:t>
            </a:fld>
            <a:endParaRPr lang="en-US"/>
          </a:p>
        </p:txBody>
      </p:sp>
    </p:spTree>
    <p:extLst>
      <p:ext uri="{BB962C8B-B14F-4D97-AF65-F5344CB8AC3E}">
        <p14:creationId xmlns:p14="http://schemas.microsoft.com/office/powerpoint/2010/main" val="2927001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rajesh-gudikoti-2b20028/"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krishnac7/creditRiskLoanEligibilit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rajesh-h-gudikoti/generate-newsletter-automatically-using-nlg-part-1-3da2e302a9cf" TargetMode="External"/><Relationship Id="rId2" Type="http://schemas.openxmlformats.org/officeDocument/2006/relationships/hyperlink" Target="https://www.linkedin.com/in/rajesh-gudikoti-2b2002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F81B-AF3B-164E-9099-71A9DC650414}"/>
              </a:ext>
            </a:extLst>
          </p:cNvPr>
          <p:cNvSpPr>
            <a:spLocks noGrp="1"/>
          </p:cNvSpPr>
          <p:nvPr>
            <p:ph type="ctrTitle"/>
          </p:nvPr>
        </p:nvSpPr>
        <p:spPr/>
        <p:txBody>
          <a:bodyPr/>
          <a:lstStyle/>
          <a:p>
            <a:r>
              <a:rPr lang="en-US" dirty="0"/>
              <a:t>ML Algorithms</a:t>
            </a:r>
          </a:p>
        </p:txBody>
      </p:sp>
      <p:sp>
        <p:nvSpPr>
          <p:cNvPr id="3" name="Subtitle 2">
            <a:extLst>
              <a:ext uri="{FF2B5EF4-FFF2-40B4-BE49-F238E27FC236}">
                <a16:creationId xmlns:a16="http://schemas.microsoft.com/office/drawing/2014/main" id="{8B55715E-21E1-5643-A71D-29D04F51BE71}"/>
              </a:ext>
            </a:extLst>
          </p:cNvPr>
          <p:cNvSpPr>
            <a:spLocks noGrp="1"/>
          </p:cNvSpPr>
          <p:nvPr>
            <p:ph type="subTitle" idx="1"/>
          </p:nvPr>
        </p:nvSpPr>
        <p:spPr/>
        <p:txBody>
          <a:bodyPr/>
          <a:lstStyle/>
          <a:p>
            <a:r>
              <a:rPr lang="en-US" dirty="0"/>
              <a:t>Rajesh Gudikoti</a:t>
            </a:r>
          </a:p>
          <a:p>
            <a:r>
              <a:rPr lang="en-US" dirty="0"/>
              <a:t>Software Architect</a:t>
            </a:r>
          </a:p>
          <a:p>
            <a:r>
              <a:rPr lang="en-US" dirty="0">
                <a:hlinkClick r:id="rId2"/>
              </a:rPr>
              <a:t>https://www.linkedin.com/in/rajesh-gudikoti-2b20028/</a:t>
            </a:r>
            <a:endParaRPr lang="en-US" dirty="0"/>
          </a:p>
          <a:p>
            <a:endParaRPr lang="en-US" dirty="0"/>
          </a:p>
        </p:txBody>
      </p:sp>
    </p:spTree>
    <p:extLst>
      <p:ext uri="{BB962C8B-B14F-4D97-AF65-F5344CB8AC3E}">
        <p14:creationId xmlns:p14="http://schemas.microsoft.com/office/powerpoint/2010/main" val="209026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87AE-0B57-5246-855D-E0C272C77664}"/>
              </a:ext>
            </a:extLst>
          </p:cNvPr>
          <p:cNvSpPr>
            <a:spLocks noGrp="1"/>
          </p:cNvSpPr>
          <p:nvPr>
            <p:ph type="title"/>
          </p:nvPr>
        </p:nvSpPr>
        <p:spPr/>
        <p:txBody>
          <a:bodyPr/>
          <a:lstStyle/>
          <a:p>
            <a:r>
              <a:rPr lang="en-US" dirty="0"/>
              <a:t>Decision Tree</a:t>
            </a:r>
          </a:p>
        </p:txBody>
      </p:sp>
      <p:pic>
        <p:nvPicPr>
          <p:cNvPr id="4" name="Content Placeholder 3">
            <a:extLst>
              <a:ext uri="{FF2B5EF4-FFF2-40B4-BE49-F238E27FC236}">
                <a16:creationId xmlns:a16="http://schemas.microsoft.com/office/drawing/2014/main" id="{3F74C54B-DA64-0B4A-978D-637C6A67CBD5}"/>
              </a:ext>
            </a:extLst>
          </p:cNvPr>
          <p:cNvPicPr>
            <a:picLocks noGrp="1" noChangeAspect="1"/>
          </p:cNvPicPr>
          <p:nvPr>
            <p:ph idx="1"/>
          </p:nvPr>
        </p:nvPicPr>
        <p:blipFill>
          <a:blip r:embed="rId2"/>
          <a:stretch>
            <a:fillRect/>
          </a:stretch>
        </p:blipFill>
        <p:spPr>
          <a:xfrm>
            <a:off x="4260850" y="2648744"/>
            <a:ext cx="3670300" cy="2705100"/>
          </a:xfrm>
          <a:prstGeom prst="rect">
            <a:avLst/>
          </a:prstGeom>
        </p:spPr>
      </p:pic>
    </p:spTree>
    <p:extLst>
      <p:ext uri="{BB962C8B-B14F-4D97-AF65-F5344CB8AC3E}">
        <p14:creationId xmlns:p14="http://schemas.microsoft.com/office/powerpoint/2010/main" val="59906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F4E7-50B8-854C-A099-BB79B8BB2A61}"/>
              </a:ext>
            </a:extLst>
          </p:cNvPr>
          <p:cNvSpPr>
            <a:spLocks noGrp="1"/>
          </p:cNvSpPr>
          <p:nvPr>
            <p:ph type="title"/>
          </p:nvPr>
        </p:nvSpPr>
        <p:spPr/>
        <p:txBody>
          <a:bodyPr/>
          <a:lstStyle/>
          <a:p>
            <a:r>
              <a:rPr lang="en-IN" b="1" dirty="0"/>
              <a:t>SVM (Support Vector Machine)</a:t>
            </a:r>
            <a:br>
              <a:rPr lang="en-IN" b="1" dirty="0"/>
            </a:br>
            <a:endParaRPr lang="en-US" dirty="0"/>
          </a:p>
        </p:txBody>
      </p:sp>
      <p:pic>
        <p:nvPicPr>
          <p:cNvPr id="4" name="Content Placeholder 3">
            <a:extLst>
              <a:ext uri="{FF2B5EF4-FFF2-40B4-BE49-F238E27FC236}">
                <a16:creationId xmlns:a16="http://schemas.microsoft.com/office/drawing/2014/main" id="{C9BDF0B7-65B5-3842-B385-606A96A2444E}"/>
              </a:ext>
            </a:extLst>
          </p:cNvPr>
          <p:cNvPicPr>
            <a:picLocks noGrp="1" noChangeAspect="1"/>
          </p:cNvPicPr>
          <p:nvPr>
            <p:ph idx="1"/>
          </p:nvPr>
        </p:nvPicPr>
        <p:blipFill>
          <a:blip r:embed="rId2"/>
          <a:stretch>
            <a:fillRect/>
          </a:stretch>
        </p:blipFill>
        <p:spPr>
          <a:xfrm>
            <a:off x="2038865" y="2166144"/>
            <a:ext cx="7451124" cy="3670300"/>
          </a:xfrm>
          <a:prstGeom prst="rect">
            <a:avLst/>
          </a:prstGeom>
        </p:spPr>
      </p:pic>
    </p:spTree>
    <p:extLst>
      <p:ext uri="{BB962C8B-B14F-4D97-AF65-F5344CB8AC3E}">
        <p14:creationId xmlns:p14="http://schemas.microsoft.com/office/powerpoint/2010/main" val="405409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EF96-90BE-E543-BD89-128719907F46}"/>
              </a:ext>
            </a:extLst>
          </p:cNvPr>
          <p:cNvSpPr>
            <a:spLocks noGrp="1"/>
          </p:cNvSpPr>
          <p:nvPr>
            <p:ph type="title"/>
          </p:nvPr>
        </p:nvSpPr>
        <p:spPr/>
        <p:txBody>
          <a:bodyPr/>
          <a:lstStyle/>
          <a:p>
            <a:r>
              <a:rPr lang="en-IN" b="1" dirty="0"/>
              <a:t>Naive Bayes</a:t>
            </a:r>
            <a:br>
              <a:rPr lang="en-IN" b="1" dirty="0"/>
            </a:br>
            <a:endParaRPr lang="en-US" dirty="0"/>
          </a:p>
        </p:txBody>
      </p:sp>
      <p:pic>
        <p:nvPicPr>
          <p:cNvPr id="4" name="Content Placeholder 3">
            <a:extLst>
              <a:ext uri="{FF2B5EF4-FFF2-40B4-BE49-F238E27FC236}">
                <a16:creationId xmlns:a16="http://schemas.microsoft.com/office/drawing/2014/main" id="{F372AE98-5D31-CF40-831D-B1FE84B40D8D}"/>
              </a:ext>
            </a:extLst>
          </p:cNvPr>
          <p:cNvPicPr>
            <a:picLocks noGrp="1" noChangeAspect="1"/>
          </p:cNvPicPr>
          <p:nvPr>
            <p:ph idx="1"/>
          </p:nvPr>
        </p:nvPicPr>
        <p:blipFill>
          <a:blip r:embed="rId2"/>
          <a:stretch>
            <a:fillRect/>
          </a:stretch>
        </p:blipFill>
        <p:spPr>
          <a:xfrm>
            <a:off x="6390159" y="1445505"/>
            <a:ext cx="5249905" cy="2397446"/>
          </a:xfrm>
          <a:prstGeom prst="rect">
            <a:avLst/>
          </a:prstGeom>
        </p:spPr>
      </p:pic>
      <p:pic>
        <p:nvPicPr>
          <p:cNvPr id="5" name="Picture 4">
            <a:extLst>
              <a:ext uri="{FF2B5EF4-FFF2-40B4-BE49-F238E27FC236}">
                <a16:creationId xmlns:a16="http://schemas.microsoft.com/office/drawing/2014/main" id="{1E587DA4-ECCC-2A41-9D2C-CF8BF8D810A9}"/>
              </a:ext>
            </a:extLst>
          </p:cNvPr>
          <p:cNvPicPr>
            <a:picLocks noChangeAspect="1"/>
          </p:cNvPicPr>
          <p:nvPr/>
        </p:nvPicPr>
        <p:blipFill>
          <a:blip r:embed="rId3"/>
          <a:stretch>
            <a:fillRect/>
          </a:stretch>
        </p:blipFill>
        <p:spPr>
          <a:xfrm>
            <a:off x="5931243" y="4211423"/>
            <a:ext cx="5708821" cy="1993900"/>
          </a:xfrm>
          <a:prstGeom prst="rect">
            <a:avLst/>
          </a:prstGeom>
        </p:spPr>
      </p:pic>
      <p:sp>
        <p:nvSpPr>
          <p:cNvPr id="6" name="TextBox 5">
            <a:extLst>
              <a:ext uri="{FF2B5EF4-FFF2-40B4-BE49-F238E27FC236}">
                <a16:creationId xmlns:a16="http://schemas.microsoft.com/office/drawing/2014/main" id="{B2910D67-E2DB-4A42-9BC1-A6E86A12454C}"/>
              </a:ext>
            </a:extLst>
          </p:cNvPr>
          <p:cNvSpPr txBox="1"/>
          <p:nvPr/>
        </p:nvSpPr>
        <p:spPr>
          <a:xfrm>
            <a:off x="395416" y="4300151"/>
            <a:ext cx="5535827" cy="2031325"/>
          </a:xfrm>
          <a:prstGeom prst="rect">
            <a:avLst/>
          </a:prstGeom>
          <a:noFill/>
        </p:spPr>
        <p:txBody>
          <a:bodyPr wrap="square" rtlCol="0">
            <a:spAutoFit/>
          </a:bodyPr>
          <a:lstStyle/>
          <a:p>
            <a:r>
              <a:rPr lang="en-IN" dirty="0"/>
              <a:t>We can solve it using above discussed method, so P(Yes | Sunny) = P( Sunny | Yes) * P(Yes) / P (Sunny)</a:t>
            </a:r>
          </a:p>
          <a:p>
            <a:r>
              <a:rPr lang="en-IN" dirty="0"/>
              <a:t>Here we have P (Sunny |Yes) = 3/9 = 0.33, P(Sunny) = 5/14 = 0.36, P( Yes)= 9/14 = 0.64</a:t>
            </a:r>
          </a:p>
          <a:p>
            <a:r>
              <a:rPr lang="en-IN" dirty="0"/>
              <a:t>Now, P (Yes | Sunny) = 0.33 * 0.64 / 0.36 = 0.60, which has higher probability.</a:t>
            </a:r>
          </a:p>
          <a:p>
            <a:endParaRPr lang="en-US" dirty="0"/>
          </a:p>
        </p:txBody>
      </p:sp>
      <p:sp>
        <p:nvSpPr>
          <p:cNvPr id="7" name="TextBox 6">
            <a:extLst>
              <a:ext uri="{FF2B5EF4-FFF2-40B4-BE49-F238E27FC236}">
                <a16:creationId xmlns:a16="http://schemas.microsoft.com/office/drawing/2014/main" id="{87BAA853-D7F3-824B-8CA4-98F144C88B5E}"/>
              </a:ext>
            </a:extLst>
          </p:cNvPr>
          <p:cNvSpPr txBox="1"/>
          <p:nvPr/>
        </p:nvSpPr>
        <p:spPr>
          <a:xfrm>
            <a:off x="395416" y="1445505"/>
            <a:ext cx="5994743" cy="1477328"/>
          </a:xfrm>
          <a:prstGeom prst="rect">
            <a:avLst/>
          </a:prstGeom>
          <a:noFill/>
        </p:spPr>
        <p:txBody>
          <a:bodyPr wrap="square" rtlCol="0">
            <a:spAutoFit/>
          </a:bodyPr>
          <a:lstStyle/>
          <a:p>
            <a:r>
              <a:rPr lang="en-IN" dirty="0"/>
              <a:t>It is a classification technique based on </a:t>
            </a:r>
            <a:r>
              <a:rPr lang="en-IN" u="sng" dirty="0">
                <a:hlinkClick r:id="rId4"/>
              </a:rPr>
              <a:t>Bayes’ theorem</a:t>
            </a:r>
            <a:r>
              <a:rPr lang="en-IN" dirty="0"/>
              <a:t> with an assumption of independence between predictors. In simple terms, a Naive Bayes classifier assumes that the presence of a particular feature in a class is unrelated to the presence of any other feature.</a:t>
            </a:r>
            <a:endParaRPr lang="en-US" dirty="0"/>
          </a:p>
        </p:txBody>
      </p:sp>
    </p:spTree>
    <p:extLst>
      <p:ext uri="{BB962C8B-B14F-4D97-AF65-F5344CB8AC3E}">
        <p14:creationId xmlns:p14="http://schemas.microsoft.com/office/powerpoint/2010/main" val="2957769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07CD-86B0-154A-A206-220544C78185}"/>
              </a:ext>
            </a:extLst>
          </p:cNvPr>
          <p:cNvSpPr>
            <a:spLocks noGrp="1"/>
          </p:cNvSpPr>
          <p:nvPr>
            <p:ph type="title"/>
          </p:nvPr>
        </p:nvSpPr>
        <p:spPr/>
        <p:txBody>
          <a:bodyPr/>
          <a:lstStyle/>
          <a:p>
            <a:r>
              <a:rPr lang="en-IN" b="1" dirty="0" err="1"/>
              <a:t>kNN</a:t>
            </a:r>
            <a:r>
              <a:rPr lang="en-IN" b="1" dirty="0"/>
              <a:t> (k- Nearest </a:t>
            </a:r>
            <a:r>
              <a:rPr lang="en-IN" b="1" dirty="0" err="1"/>
              <a:t>Neighbors</a:t>
            </a:r>
            <a:r>
              <a:rPr lang="en-IN" b="1" dirty="0"/>
              <a:t>)</a:t>
            </a:r>
            <a:br>
              <a:rPr lang="en-IN" b="1" dirty="0"/>
            </a:br>
            <a:endParaRPr lang="en-US" dirty="0"/>
          </a:p>
        </p:txBody>
      </p:sp>
      <p:pic>
        <p:nvPicPr>
          <p:cNvPr id="4" name="Content Placeholder 3">
            <a:extLst>
              <a:ext uri="{FF2B5EF4-FFF2-40B4-BE49-F238E27FC236}">
                <a16:creationId xmlns:a16="http://schemas.microsoft.com/office/drawing/2014/main" id="{7234D28D-DE83-8B48-B775-24BA2B2B1BA3}"/>
              </a:ext>
            </a:extLst>
          </p:cNvPr>
          <p:cNvPicPr>
            <a:picLocks noGrp="1" noChangeAspect="1"/>
          </p:cNvPicPr>
          <p:nvPr>
            <p:ph idx="1"/>
          </p:nvPr>
        </p:nvPicPr>
        <p:blipFill>
          <a:blip r:embed="rId2"/>
          <a:stretch>
            <a:fillRect/>
          </a:stretch>
        </p:blipFill>
        <p:spPr>
          <a:xfrm>
            <a:off x="6522823" y="2438400"/>
            <a:ext cx="4533900" cy="1981200"/>
          </a:xfrm>
          <a:prstGeom prst="rect">
            <a:avLst/>
          </a:prstGeom>
        </p:spPr>
      </p:pic>
      <p:sp>
        <p:nvSpPr>
          <p:cNvPr id="5" name="TextBox 4">
            <a:extLst>
              <a:ext uri="{FF2B5EF4-FFF2-40B4-BE49-F238E27FC236}">
                <a16:creationId xmlns:a16="http://schemas.microsoft.com/office/drawing/2014/main" id="{86CB0F66-0E2C-034C-9B54-A1864B9775B2}"/>
              </a:ext>
            </a:extLst>
          </p:cNvPr>
          <p:cNvSpPr txBox="1"/>
          <p:nvPr/>
        </p:nvSpPr>
        <p:spPr>
          <a:xfrm>
            <a:off x="838200" y="1690688"/>
            <a:ext cx="5871519" cy="1477328"/>
          </a:xfrm>
          <a:prstGeom prst="rect">
            <a:avLst/>
          </a:prstGeom>
          <a:noFill/>
        </p:spPr>
        <p:txBody>
          <a:bodyPr wrap="square" rtlCol="0">
            <a:spAutoFit/>
          </a:bodyPr>
          <a:lstStyle/>
          <a:p>
            <a:r>
              <a:rPr lang="en-IN" dirty="0"/>
              <a:t>Used in classification and regression problems. It</a:t>
            </a:r>
          </a:p>
          <a:p>
            <a:r>
              <a:rPr lang="en-IN" dirty="0"/>
              <a:t>widely used in classification problems in the industry. K nearest </a:t>
            </a:r>
            <a:r>
              <a:rPr lang="en-IN" dirty="0" err="1"/>
              <a:t>neighbors</a:t>
            </a:r>
            <a:r>
              <a:rPr lang="en-IN" dirty="0"/>
              <a:t> is a simple algorithm that stores all available cases and classifies new cases by a majority vote of its k </a:t>
            </a:r>
            <a:r>
              <a:rPr lang="en-IN" dirty="0" err="1"/>
              <a:t>neighbors</a:t>
            </a:r>
            <a:r>
              <a:rPr lang="en-IN" dirty="0"/>
              <a:t>.</a:t>
            </a:r>
            <a:endParaRPr lang="en-US" dirty="0"/>
          </a:p>
        </p:txBody>
      </p:sp>
    </p:spTree>
    <p:extLst>
      <p:ext uri="{BB962C8B-B14F-4D97-AF65-F5344CB8AC3E}">
        <p14:creationId xmlns:p14="http://schemas.microsoft.com/office/powerpoint/2010/main" val="215238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93A9-6E1C-C147-8DE7-3104BFEC1643}"/>
              </a:ext>
            </a:extLst>
          </p:cNvPr>
          <p:cNvSpPr>
            <a:spLocks noGrp="1"/>
          </p:cNvSpPr>
          <p:nvPr>
            <p:ph type="title"/>
          </p:nvPr>
        </p:nvSpPr>
        <p:spPr/>
        <p:txBody>
          <a:bodyPr/>
          <a:lstStyle/>
          <a:p>
            <a:r>
              <a:rPr lang="en-IN" b="1" dirty="0"/>
              <a:t>K-Means</a:t>
            </a:r>
            <a:br>
              <a:rPr lang="en-IN" b="1" dirty="0"/>
            </a:br>
            <a:endParaRPr lang="en-US" dirty="0"/>
          </a:p>
        </p:txBody>
      </p:sp>
      <p:pic>
        <p:nvPicPr>
          <p:cNvPr id="4" name="Content Placeholder 3">
            <a:extLst>
              <a:ext uri="{FF2B5EF4-FFF2-40B4-BE49-F238E27FC236}">
                <a16:creationId xmlns:a16="http://schemas.microsoft.com/office/drawing/2014/main" id="{5C33D426-F4EA-5543-AF14-C370C5EEAC9D}"/>
              </a:ext>
            </a:extLst>
          </p:cNvPr>
          <p:cNvPicPr>
            <a:picLocks noGrp="1" noChangeAspect="1"/>
          </p:cNvPicPr>
          <p:nvPr>
            <p:ph idx="1"/>
          </p:nvPr>
        </p:nvPicPr>
        <p:blipFill>
          <a:blip r:embed="rId2"/>
          <a:stretch>
            <a:fillRect/>
          </a:stretch>
        </p:blipFill>
        <p:spPr>
          <a:xfrm>
            <a:off x="5947325" y="1690688"/>
            <a:ext cx="4127943" cy="4351338"/>
          </a:xfrm>
          <a:prstGeom prst="rect">
            <a:avLst/>
          </a:prstGeom>
        </p:spPr>
      </p:pic>
      <p:sp>
        <p:nvSpPr>
          <p:cNvPr id="5" name="TextBox 4">
            <a:extLst>
              <a:ext uri="{FF2B5EF4-FFF2-40B4-BE49-F238E27FC236}">
                <a16:creationId xmlns:a16="http://schemas.microsoft.com/office/drawing/2014/main" id="{FE5734A3-F0AE-D74B-8A02-E83EE5D4CD3F}"/>
              </a:ext>
            </a:extLst>
          </p:cNvPr>
          <p:cNvSpPr txBox="1"/>
          <p:nvPr/>
        </p:nvSpPr>
        <p:spPr>
          <a:xfrm>
            <a:off x="838200" y="1952368"/>
            <a:ext cx="4574059" cy="646331"/>
          </a:xfrm>
          <a:prstGeom prst="rect">
            <a:avLst/>
          </a:prstGeom>
          <a:noFill/>
        </p:spPr>
        <p:txBody>
          <a:bodyPr wrap="square" rtlCol="0">
            <a:spAutoFit/>
          </a:bodyPr>
          <a:lstStyle/>
          <a:p>
            <a:r>
              <a:rPr lang="en-IN" dirty="0"/>
              <a:t>unsupervised algorithm which solves the clustering problem</a:t>
            </a:r>
            <a:endParaRPr lang="en-US" dirty="0"/>
          </a:p>
        </p:txBody>
      </p:sp>
    </p:spTree>
    <p:extLst>
      <p:ext uri="{BB962C8B-B14F-4D97-AF65-F5344CB8AC3E}">
        <p14:creationId xmlns:p14="http://schemas.microsoft.com/office/powerpoint/2010/main" val="28864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0326-7DD5-9A41-903B-6D523BA5A414}"/>
              </a:ext>
            </a:extLst>
          </p:cNvPr>
          <p:cNvSpPr>
            <a:spLocks noGrp="1"/>
          </p:cNvSpPr>
          <p:nvPr>
            <p:ph type="title"/>
          </p:nvPr>
        </p:nvSpPr>
        <p:spPr/>
        <p:txBody>
          <a:bodyPr/>
          <a:lstStyle/>
          <a:p>
            <a:r>
              <a:rPr lang="en-IN" b="1" dirty="0"/>
              <a:t>Random Forest</a:t>
            </a:r>
            <a:br>
              <a:rPr lang="en-IN" b="1" dirty="0"/>
            </a:br>
            <a:endParaRPr lang="en-US" dirty="0"/>
          </a:p>
        </p:txBody>
      </p:sp>
      <p:sp>
        <p:nvSpPr>
          <p:cNvPr id="3" name="Content Placeholder 2">
            <a:extLst>
              <a:ext uri="{FF2B5EF4-FFF2-40B4-BE49-F238E27FC236}">
                <a16:creationId xmlns:a16="http://schemas.microsoft.com/office/drawing/2014/main" id="{E5743E30-5544-EF40-8B09-72890DE02688}"/>
              </a:ext>
            </a:extLst>
          </p:cNvPr>
          <p:cNvSpPr>
            <a:spLocks noGrp="1"/>
          </p:cNvSpPr>
          <p:nvPr>
            <p:ph idx="1"/>
          </p:nvPr>
        </p:nvSpPr>
        <p:spPr/>
        <p:txBody>
          <a:bodyPr>
            <a:normAutofit/>
          </a:bodyPr>
          <a:lstStyle/>
          <a:p>
            <a:pPr marL="0" indent="0">
              <a:buNone/>
            </a:pPr>
            <a:r>
              <a:rPr lang="en-IN" sz="1800" dirty="0"/>
              <a:t>A random forest is simply a collection of decision trees whose results are aggregated into one final result. Their ability to limit overfitting without substantially increasing error due to bias is why they are such powerful models.</a:t>
            </a:r>
            <a:endParaRPr lang="en-US" sz="1800" dirty="0"/>
          </a:p>
        </p:txBody>
      </p:sp>
    </p:spTree>
    <p:extLst>
      <p:ext uri="{BB962C8B-B14F-4D97-AF65-F5344CB8AC3E}">
        <p14:creationId xmlns:p14="http://schemas.microsoft.com/office/powerpoint/2010/main" val="222635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3704-4128-9B42-A2F5-A6A3435EB0A5}"/>
              </a:ext>
            </a:extLst>
          </p:cNvPr>
          <p:cNvSpPr>
            <a:spLocks noGrp="1"/>
          </p:cNvSpPr>
          <p:nvPr>
            <p:ph type="title"/>
          </p:nvPr>
        </p:nvSpPr>
        <p:spPr/>
        <p:txBody>
          <a:bodyPr/>
          <a:lstStyle/>
          <a:p>
            <a:r>
              <a:rPr lang="en-IN" b="1" dirty="0"/>
              <a:t>Gradient Boosting Algorithms</a:t>
            </a:r>
            <a:br>
              <a:rPr lang="en-IN" b="1" dirty="0"/>
            </a:br>
            <a:r>
              <a:rPr lang="en-IN" b="1" dirty="0"/>
              <a:t>GBM </a:t>
            </a:r>
            <a:endParaRPr lang="en-US" dirty="0"/>
          </a:p>
        </p:txBody>
      </p:sp>
      <p:sp>
        <p:nvSpPr>
          <p:cNvPr id="3" name="Content Placeholder 2">
            <a:extLst>
              <a:ext uri="{FF2B5EF4-FFF2-40B4-BE49-F238E27FC236}">
                <a16:creationId xmlns:a16="http://schemas.microsoft.com/office/drawing/2014/main" id="{F8D3B369-34E4-C04C-A671-C5A80B4F8DCC}"/>
              </a:ext>
            </a:extLst>
          </p:cNvPr>
          <p:cNvSpPr>
            <a:spLocks noGrp="1"/>
          </p:cNvSpPr>
          <p:nvPr>
            <p:ph idx="1"/>
          </p:nvPr>
        </p:nvSpPr>
        <p:spPr/>
        <p:txBody>
          <a:bodyPr>
            <a:normAutofit/>
          </a:bodyPr>
          <a:lstStyle/>
          <a:p>
            <a:pPr marL="0" indent="0">
              <a:buNone/>
            </a:pPr>
            <a:r>
              <a:rPr lang="en-IN" sz="1800" dirty="0"/>
              <a:t>GBM is a boosting algorithm used when we deal with plenty of data to make a prediction with high prediction power. Boosting is actually an ensemble of learning algorithms which combines the prediction of several base estimators in order to improve robustness over a single estimator. It combines multiple weak or average predictors to a build strong predictor. </a:t>
            </a:r>
            <a:endParaRPr lang="en-US" sz="1800" dirty="0"/>
          </a:p>
        </p:txBody>
      </p:sp>
    </p:spTree>
    <p:extLst>
      <p:ext uri="{BB962C8B-B14F-4D97-AF65-F5344CB8AC3E}">
        <p14:creationId xmlns:p14="http://schemas.microsoft.com/office/powerpoint/2010/main" val="148310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74E7E-E450-AB49-B9F6-F5506F231E38}"/>
              </a:ext>
            </a:extLst>
          </p:cNvPr>
          <p:cNvSpPr>
            <a:spLocks noGrp="1"/>
          </p:cNvSpPr>
          <p:nvPr>
            <p:ph type="title"/>
          </p:nvPr>
        </p:nvSpPr>
        <p:spPr/>
        <p:txBody>
          <a:bodyPr/>
          <a:lstStyle/>
          <a:p>
            <a:r>
              <a:rPr lang="en-US" dirty="0" err="1"/>
              <a:t>XGBoost</a:t>
            </a:r>
            <a:endParaRPr lang="en-US" dirty="0"/>
          </a:p>
        </p:txBody>
      </p:sp>
      <p:sp>
        <p:nvSpPr>
          <p:cNvPr id="3" name="Content Placeholder 2">
            <a:extLst>
              <a:ext uri="{FF2B5EF4-FFF2-40B4-BE49-F238E27FC236}">
                <a16:creationId xmlns:a16="http://schemas.microsoft.com/office/drawing/2014/main" id="{470B34B7-A682-094E-9DE0-49B74020A65E}"/>
              </a:ext>
            </a:extLst>
          </p:cNvPr>
          <p:cNvSpPr>
            <a:spLocks noGrp="1"/>
          </p:cNvSpPr>
          <p:nvPr>
            <p:ph idx="1"/>
          </p:nvPr>
        </p:nvSpPr>
        <p:spPr/>
        <p:txBody>
          <a:bodyPr/>
          <a:lstStyle/>
          <a:p>
            <a:r>
              <a:rPr lang="en-IN" sz="1800" dirty="0"/>
              <a:t>Another classic gradient boosting algorithm that’s known to be the decisive choice between winning and losing in some Kaggle competitions.</a:t>
            </a:r>
          </a:p>
          <a:p>
            <a:r>
              <a:rPr lang="en-IN" sz="1800" dirty="0"/>
              <a:t>The </a:t>
            </a:r>
            <a:r>
              <a:rPr lang="en-IN" sz="1800" dirty="0" err="1"/>
              <a:t>XGBoost</a:t>
            </a:r>
            <a:r>
              <a:rPr lang="en-IN" sz="1800" dirty="0"/>
              <a:t> has an immensely high predictive power which makes it the best choice for accuracy in events as it possesses both linear model and the tree learning algorithm, making the algorithm almost 10x faster than existing gradient booster techniques.</a:t>
            </a:r>
          </a:p>
          <a:p>
            <a:endParaRPr lang="en-US" dirty="0"/>
          </a:p>
        </p:txBody>
      </p:sp>
    </p:spTree>
    <p:extLst>
      <p:ext uri="{BB962C8B-B14F-4D97-AF65-F5344CB8AC3E}">
        <p14:creationId xmlns:p14="http://schemas.microsoft.com/office/powerpoint/2010/main" val="285652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34F0-243C-AD42-AE4C-596EBE8BE7F4}"/>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46F70655-18ED-1C4E-B44F-84197D0F1FA6}"/>
              </a:ext>
            </a:extLst>
          </p:cNvPr>
          <p:cNvSpPr>
            <a:spLocks noGrp="1"/>
          </p:cNvSpPr>
          <p:nvPr>
            <p:ph idx="1"/>
          </p:nvPr>
        </p:nvSpPr>
        <p:spPr/>
        <p:txBody>
          <a:bodyPr>
            <a:normAutofit/>
          </a:bodyPr>
          <a:lstStyle/>
          <a:p>
            <a:pPr marL="0" indent="0">
              <a:buNone/>
            </a:pPr>
            <a:r>
              <a:rPr lang="en-IN" sz="1800" dirty="0"/>
              <a:t>PCA is fundamentally a dimensionality reduction algorithm, but it can also be useful as a tool for visualization, for noise filtering, for feature extraction and engineering, and much more. </a:t>
            </a:r>
            <a:endParaRPr lang="en-US" sz="1800" dirty="0"/>
          </a:p>
        </p:txBody>
      </p:sp>
    </p:spTree>
    <p:extLst>
      <p:ext uri="{BB962C8B-B14F-4D97-AF65-F5344CB8AC3E}">
        <p14:creationId xmlns:p14="http://schemas.microsoft.com/office/powerpoint/2010/main" val="4227808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A8483-CDF2-7A43-82E4-0773B5E92C74}"/>
              </a:ext>
            </a:extLst>
          </p:cNvPr>
          <p:cNvSpPr>
            <a:spLocks noGrp="1"/>
          </p:cNvSpPr>
          <p:nvPr>
            <p:ph idx="1"/>
          </p:nvPr>
        </p:nvSpPr>
        <p:spPr/>
        <p:txBody>
          <a:bodyPr/>
          <a:lstStyle/>
          <a:p>
            <a:r>
              <a:rPr lang="en-US" dirty="0">
                <a:hlinkClick r:id="rId2"/>
              </a:rPr>
              <a:t>https://github.com/krishnac7/creditRiskLoanEligibility</a:t>
            </a:r>
            <a:endParaRPr lang="en-US" dirty="0"/>
          </a:p>
          <a:p>
            <a:endParaRPr lang="en-US" dirty="0"/>
          </a:p>
          <a:p>
            <a:r>
              <a:rPr lang="en-US" dirty="0"/>
              <a:t>https://</a:t>
            </a:r>
            <a:r>
              <a:rPr lang="en-US" dirty="0" err="1"/>
              <a:t>github.com</a:t>
            </a:r>
            <a:r>
              <a:rPr lang="en-US" dirty="0"/>
              <a:t>/krishnac7/</a:t>
            </a:r>
            <a:r>
              <a:rPr lang="en-US" dirty="0" err="1"/>
              <a:t>creditRiskLoanEligibility</a:t>
            </a:r>
            <a:r>
              <a:rPr lang="en-US" dirty="0"/>
              <a:t>/blob/master/</a:t>
            </a:r>
            <a:r>
              <a:rPr lang="en-US" dirty="0" err="1"/>
              <a:t>loanEligibilityWML.ipynb</a:t>
            </a:r>
            <a:endParaRPr lang="en-US" dirty="0"/>
          </a:p>
          <a:p>
            <a:endParaRPr lang="en-US" dirty="0"/>
          </a:p>
        </p:txBody>
      </p:sp>
    </p:spTree>
    <p:extLst>
      <p:ext uri="{BB962C8B-B14F-4D97-AF65-F5344CB8AC3E}">
        <p14:creationId xmlns:p14="http://schemas.microsoft.com/office/powerpoint/2010/main" val="13537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F428-1D74-F144-9E7F-036D318F3F8E}"/>
              </a:ext>
            </a:extLst>
          </p:cNvPr>
          <p:cNvSpPr>
            <a:spLocks noGrp="1"/>
          </p:cNvSpPr>
          <p:nvPr>
            <p:ph type="title"/>
          </p:nvPr>
        </p:nvSpPr>
        <p:spPr/>
        <p:txBody>
          <a:bodyPr/>
          <a:lstStyle/>
          <a:p>
            <a:r>
              <a:rPr lang="en-IN" b="1" dirty="0"/>
              <a:t>Types of machine learning Algorithms</a:t>
            </a:r>
            <a:br>
              <a:rPr lang="en-IN" b="1" dirty="0"/>
            </a:br>
            <a:endParaRPr lang="en-US" dirty="0"/>
          </a:p>
        </p:txBody>
      </p:sp>
      <p:sp>
        <p:nvSpPr>
          <p:cNvPr id="3" name="Content Placeholder 2">
            <a:extLst>
              <a:ext uri="{FF2B5EF4-FFF2-40B4-BE49-F238E27FC236}">
                <a16:creationId xmlns:a16="http://schemas.microsoft.com/office/drawing/2014/main" id="{D438AD10-98BA-8642-BDC9-C4C78DE4F701}"/>
              </a:ext>
            </a:extLst>
          </p:cNvPr>
          <p:cNvSpPr>
            <a:spLocks noGrp="1"/>
          </p:cNvSpPr>
          <p:nvPr>
            <p:ph idx="1"/>
          </p:nvPr>
        </p:nvSpPr>
        <p:spPr/>
        <p:txBody>
          <a:bodyPr/>
          <a:lstStyle/>
          <a:p>
            <a:r>
              <a:rPr lang="en-IN" sz="1800" dirty="0"/>
              <a:t>Supervised learning</a:t>
            </a:r>
          </a:p>
          <a:p>
            <a:r>
              <a:rPr lang="en-IN" sz="1800" dirty="0"/>
              <a:t>Unsupervised Learning</a:t>
            </a:r>
          </a:p>
          <a:p>
            <a:r>
              <a:rPr lang="en-IN" sz="1800" dirty="0"/>
              <a:t>Semi-supervised Learning</a:t>
            </a:r>
          </a:p>
          <a:p>
            <a:r>
              <a:rPr lang="en-IN" sz="1800" dirty="0"/>
              <a:t>Reinforcement Learning</a:t>
            </a:r>
          </a:p>
          <a:p>
            <a:endParaRPr lang="en-US" dirty="0"/>
          </a:p>
        </p:txBody>
      </p:sp>
    </p:spTree>
    <p:extLst>
      <p:ext uri="{BB962C8B-B14F-4D97-AF65-F5344CB8AC3E}">
        <p14:creationId xmlns:p14="http://schemas.microsoft.com/office/powerpoint/2010/main" val="301244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8D29E-928C-9247-914B-BFC48ED0D96C}"/>
              </a:ext>
            </a:extLst>
          </p:cNvPr>
          <p:cNvSpPr>
            <a:spLocks noGrp="1"/>
          </p:cNvSpPr>
          <p:nvPr>
            <p:ph idx="1"/>
          </p:nvPr>
        </p:nvSpPr>
        <p:spPr>
          <a:xfrm>
            <a:off x="838200" y="1825625"/>
            <a:ext cx="10515600" cy="2686414"/>
          </a:xfrm>
        </p:spPr>
        <p:txBody>
          <a:bodyPr/>
          <a:lstStyle/>
          <a:p>
            <a:r>
              <a:rPr lang="en-US" dirty="0">
                <a:hlinkClick r:id="rId2"/>
              </a:rPr>
              <a:t>https://www.linkedin.com/in/rajesh-gudikoti-2b20028/</a:t>
            </a:r>
            <a:endParaRPr lang="en-US" dirty="0"/>
          </a:p>
          <a:p>
            <a:endParaRPr lang="en-US" dirty="0"/>
          </a:p>
          <a:p>
            <a:r>
              <a:rPr lang="en-US" dirty="0">
                <a:hlinkClick r:id="rId3"/>
              </a:rPr>
              <a:t>https://medium.com/rajesh-h-gudikoti/generate-newsletter-automatically-using-nlg-part-1-3da2e302a9cf</a:t>
            </a:r>
            <a:endParaRPr lang="en-US" dirty="0"/>
          </a:p>
          <a:p>
            <a:pPr marL="0" indent="0">
              <a:buNone/>
            </a:pPr>
            <a:endParaRPr lang="en-US" dirty="0"/>
          </a:p>
        </p:txBody>
      </p:sp>
    </p:spTree>
    <p:extLst>
      <p:ext uri="{BB962C8B-B14F-4D97-AF65-F5344CB8AC3E}">
        <p14:creationId xmlns:p14="http://schemas.microsoft.com/office/powerpoint/2010/main" val="420933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693B4F-A83F-2944-BEF0-D8E68FCCF86A}"/>
              </a:ext>
            </a:extLst>
          </p:cNvPr>
          <p:cNvPicPr>
            <a:picLocks noGrp="1" noChangeAspect="1"/>
          </p:cNvPicPr>
          <p:nvPr>
            <p:ph idx="1"/>
          </p:nvPr>
        </p:nvPicPr>
        <p:blipFill>
          <a:blip r:embed="rId2"/>
          <a:stretch>
            <a:fillRect/>
          </a:stretch>
        </p:blipFill>
        <p:spPr>
          <a:xfrm>
            <a:off x="4127500" y="3258344"/>
            <a:ext cx="3937000" cy="1485900"/>
          </a:xfrm>
          <a:prstGeom prst="rect">
            <a:avLst/>
          </a:prstGeom>
        </p:spPr>
      </p:pic>
      <p:sp>
        <p:nvSpPr>
          <p:cNvPr id="5" name="TextBox 4">
            <a:extLst>
              <a:ext uri="{FF2B5EF4-FFF2-40B4-BE49-F238E27FC236}">
                <a16:creationId xmlns:a16="http://schemas.microsoft.com/office/drawing/2014/main" id="{99756A21-404B-254C-9506-019394C8F5F3}"/>
              </a:ext>
            </a:extLst>
          </p:cNvPr>
          <p:cNvSpPr txBox="1"/>
          <p:nvPr/>
        </p:nvSpPr>
        <p:spPr>
          <a:xfrm>
            <a:off x="2274277" y="984738"/>
            <a:ext cx="4384431" cy="400110"/>
          </a:xfrm>
          <a:prstGeom prst="rect">
            <a:avLst/>
          </a:prstGeom>
          <a:noFill/>
        </p:spPr>
        <p:txBody>
          <a:bodyPr wrap="square" rtlCol="0">
            <a:spAutoFit/>
          </a:bodyPr>
          <a:lstStyle/>
          <a:p>
            <a:r>
              <a:rPr lang="en-US" sz="2000" dirty="0"/>
              <a:t>Co-occurrence matrix</a:t>
            </a:r>
          </a:p>
        </p:txBody>
      </p:sp>
    </p:spTree>
    <p:extLst>
      <p:ext uri="{BB962C8B-B14F-4D97-AF65-F5344CB8AC3E}">
        <p14:creationId xmlns:p14="http://schemas.microsoft.com/office/powerpoint/2010/main" val="2970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33BCBD-702A-5E4A-9237-9CAD178A9C9E}"/>
              </a:ext>
            </a:extLst>
          </p:cNvPr>
          <p:cNvPicPr>
            <a:picLocks noGrp="1" noChangeAspect="1"/>
          </p:cNvPicPr>
          <p:nvPr>
            <p:ph idx="1"/>
          </p:nvPr>
        </p:nvPicPr>
        <p:blipFill>
          <a:blip r:embed="rId2"/>
          <a:stretch>
            <a:fillRect/>
          </a:stretch>
        </p:blipFill>
        <p:spPr>
          <a:xfrm>
            <a:off x="3486150" y="2832894"/>
            <a:ext cx="5219700" cy="2336800"/>
          </a:xfrm>
          <a:prstGeom prst="rect">
            <a:avLst/>
          </a:prstGeom>
        </p:spPr>
      </p:pic>
    </p:spTree>
    <p:extLst>
      <p:ext uri="{BB962C8B-B14F-4D97-AF65-F5344CB8AC3E}">
        <p14:creationId xmlns:p14="http://schemas.microsoft.com/office/powerpoint/2010/main" val="147424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B335A10-E0A5-6D40-AB77-30B7757FFF8D}"/>
              </a:ext>
            </a:extLst>
          </p:cNvPr>
          <p:cNvPicPr>
            <a:picLocks noGrp="1" noChangeAspect="1"/>
          </p:cNvPicPr>
          <p:nvPr>
            <p:ph idx="1"/>
          </p:nvPr>
        </p:nvPicPr>
        <p:blipFill>
          <a:blip r:embed="rId2"/>
          <a:stretch>
            <a:fillRect/>
          </a:stretch>
        </p:blipFill>
        <p:spPr>
          <a:xfrm>
            <a:off x="3632200" y="3182144"/>
            <a:ext cx="4927600" cy="1638300"/>
          </a:xfrm>
          <a:prstGeom prst="rect">
            <a:avLst/>
          </a:prstGeom>
        </p:spPr>
      </p:pic>
      <p:sp>
        <p:nvSpPr>
          <p:cNvPr id="5" name="TextBox 4">
            <a:extLst>
              <a:ext uri="{FF2B5EF4-FFF2-40B4-BE49-F238E27FC236}">
                <a16:creationId xmlns:a16="http://schemas.microsoft.com/office/drawing/2014/main" id="{85348E44-600D-294F-ADEC-5631B14FCB72}"/>
              </a:ext>
            </a:extLst>
          </p:cNvPr>
          <p:cNvSpPr txBox="1"/>
          <p:nvPr/>
        </p:nvSpPr>
        <p:spPr>
          <a:xfrm>
            <a:off x="2274277" y="984738"/>
            <a:ext cx="4384431" cy="400110"/>
          </a:xfrm>
          <a:prstGeom prst="rect">
            <a:avLst/>
          </a:prstGeom>
          <a:noFill/>
        </p:spPr>
        <p:txBody>
          <a:bodyPr wrap="square" rtlCol="0">
            <a:spAutoFit/>
          </a:bodyPr>
          <a:lstStyle/>
          <a:p>
            <a:r>
              <a:rPr lang="en-US" sz="2000" dirty="0"/>
              <a:t>Co-occurrence matrix</a:t>
            </a:r>
          </a:p>
        </p:txBody>
      </p:sp>
    </p:spTree>
    <p:extLst>
      <p:ext uri="{BB962C8B-B14F-4D97-AF65-F5344CB8AC3E}">
        <p14:creationId xmlns:p14="http://schemas.microsoft.com/office/powerpoint/2010/main" val="401573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2135-FECF-4447-ABEB-9DFAC502B448}"/>
              </a:ext>
            </a:extLst>
          </p:cNvPr>
          <p:cNvSpPr>
            <a:spLocks noGrp="1"/>
          </p:cNvSpPr>
          <p:nvPr>
            <p:ph type="title"/>
          </p:nvPr>
        </p:nvSpPr>
        <p:spPr/>
        <p:txBody>
          <a:bodyPr/>
          <a:lstStyle/>
          <a:p>
            <a:r>
              <a:rPr lang="en-US" dirty="0"/>
              <a:t>Types of Machine Learning Algorithms</a:t>
            </a:r>
          </a:p>
        </p:txBody>
      </p:sp>
      <p:pic>
        <p:nvPicPr>
          <p:cNvPr id="4" name="Content Placeholder 3">
            <a:extLst>
              <a:ext uri="{FF2B5EF4-FFF2-40B4-BE49-F238E27FC236}">
                <a16:creationId xmlns:a16="http://schemas.microsoft.com/office/drawing/2014/main" id="{56128C6A-214F-8346-90C1-F573A8F26807}"/>
              </a:ext>
            </a:extLst>
          </p:cNvPr>
          <p:cNvPicPr>
            <a:picLocks noGrp="1" noChangeAspect="1"/>
          </p:cNvPicPr>
          <p:nvPr>
            <p:ph idx="1"/>
          </p:nvPr>
        </p:nvPicPr>
        <p:blipFill>
          <a:blip r:embed="rId2"/>
          <a:stretch>
            <a:fillRect/>
          </a:stretch>
        </p:blipFill>
        <p:spPr>
          <a:xfrm>
            <a:off x="1498600" y="1994694"/>
            <a:ext cx="9194800" cy="4013200"/>
          </a:xfrm>
          <a:prstGeom prst="rect">
            <a:avLst/>
          </a:prstGeom>
        </p:spPr>
      </p:pic>
    </p:spTree>
    <p:extLst>
      <p:ext uri="{BB962C8B-B14F-4D97-AF65-F5344CB8AC3E}">
        <p14:creationId xmlns:p14="http://schemas.microsoft.com/office/powerpoint/2010/main" val="227531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219C-22C7-5B44-A0A5-EA3DE873F4F2}"/>
              </a:ext>
            </a:extLst>
          </p:cNvPr>
          <p:cNvSpPr>
            <a:spLocks noGrp="1"/>
          </p:cNvSpPr>
          <p:nvPr>
            <p:ph type="title"/>
          </p:nvPr>
        </p:nvSpPr>
        <p:spPr/>
        <p:txBody>
          <a:bodyPr/>
          <a:lstStyle/>
          <a:p>
            <a:r>
              <a:rPr lang="en-IN" b="1" dirty="0"/>
              <a:t>Supervised Learning</a:t>
            </a:r>
            <a:br>
              <a:rPr lang="en-IN" b="1" dirty="0"/>
            </a:br>
            <a:endParaRPr lang="en-US" dirty="0"/>
          </a:p>
        </p:txBody>
      </p:sp>
      <p:sp>
        <p:nvSpPr>
          <p:cNvPr id="3" name="Content Placeholder 2">
            <a:extLst>
              <a:ext uri="{FF2B5EF4-FFF2-40B4-BE49-F238E27FC236}">
                <a16:creationId xmlns:a16="http://schemas.microsoft.com/office/drawing/2014/main" id="{6C096C39-0207-CC47-B5C3-0D931DB27935}"/>
              </a:ext>
            </a:extLst>
          </p:cNvPr>
          <p:cNvSpPr>
            <a:spLocks noGrp="1"/>
          </p:cNvSpPr>
          <p:nvPr>
            <p:ph idx="1"/>
          </p:nvPr>
        </p:nvSpPr>
        <p:spPr/>
        <p:txBody>
          <a:bodyPr/>
          <a:lstStyle/>
          <a:p>
            <a:r>
              <a:rPr lang="en-IN" dirty="0"/>
              <a:t>Nearest </a:t>
            </a:r>
            <a:r>
              <a:rPr lang="en-IN" dirty="0" err="1"/>
              <a:t>Neighbor</a:t>
            </a:r>
            <a:endParaRPr lang="en-IN" dirty="0"/>
          </a:p>
          <a:p>
            <a:r>
              <a:rPr lang="en-IN" dirty="0"/>
              <a:t>Naive Bayes</a:t>
            </a:r>
          </a:p>
          <a:p>
            <a:r>
              <a:rPr lang="en-IN" dirty="0"/>
              <a:t>Decision Trees</a:t>
            </a:r>
          </a:p>
          <a:p>
            <a:r>
              <a:rPr lang="en-IN" dirty="0"/>
              <a:t>Linear Regression</a:t>
            </a:r>
          </a:p>
          <a:p>
            <a:r>
              <a:rPr lang="en-IN" dirty="0"/>
              <a:t>Support Vector Machines (SVM)</a:t>
            </a:r>
          </a:p>
          <a:p>
            <a:pPr marL="0" indent="0">
              <a:buNone/>
            </a:pPr>
            <a:endParaRPr lang="en-US" dirty="0"/>
          </a:p>
        </p:txBody>
      </p:sp>
    </p:spTree>
    <p:extLst>
      <p:ext uri="{BB962C8B-B14F-4D97-AF65-F5344CB8AC3E}">
        <p14:creationId xmlns:p14="http://schemas.microsoft.com/office/powerpoint/2010/main" val="182341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D3B3-B1DC-974C-9FEA-2357BD3DF701}"/>
              </a:ext>
            </a:extLst>
          </p:cNvPr>
          <p:cNvSpPr>
            <a:spLocks noGrp="1"/>
          </p:cNvSpPr>
          <p:nvPr>
            <p:ph type="title"/>
          </p:nvPr>
        </p:nvSpPr>
        <p:spPr/>
        <p:txBody>
          <a:bodyPr/>
          <a:lstStyle/>
          <a:p>
            <a:r>
              <a:rPr lang="en-IN" b="1" dirty="0"/>
              <a:t>Unsupervised Learning</a:t>
            </a:r>
            <a:br>
              <a:rPr lang="en-IN" b="1" dirty="0"/>
            </a:br>
            <a:endParaRPr lang="en-US" dirty="0"/>
          </a:p>
        </p:txBody>
      </p:sp>
      <p:sp>
        <p:nvSpPr>
          <p:cNvPr id="3" name="Content Placeholder 2">
            <a:extLst>
              <a:ext uri="{FF2B5EF4-FFF2-40B4-BE49-F238E27FC236}">
                <a16:creationId xmlns:a16="http://schemas.microsoft.com/office/drawing/2014/main" id="{E9349C22-AFAB-B244-878F-AFFFD658FF1F}"/>
              </a:ext>
            </a:extLst>
          </p:cNvPr>
          <p:cNvSpPr>
            <a:spLocks noGrp="1"/>
          </p:cNvSpPr>
          <p:nvPr>
            <p:ph idx="1"/>
          </p:nvPr>
        </p:nvSpPr>
        <p:spPr/>
        <p:txBody>
          <a:bodyPr/>
          <a:lstStyle/>
          <a:p>
            <a:r>
              <a:rPr lang="en-IN" dirty="0"/>
              <a:t>k-means clustering</a:t>
            </a:r>
          </a:p>
          <a:p>
            <a:r>
              <a:rPr lang="en-IN" dirty="0"/>
              <a:t>Association Rules</a:t>
            </a:r>
            <a:endParaRPr lang="en-US" dirty="0"/>
          </a:p>
        </p:txBody>
      </p:sp>
    </p:spTree>
    <p:extLst>
      <p:ext uri="{BB962C8B-B14F-4D97-AF65-F5344CB8AC3E}">
        <p14:creationId xmlns:p14="http://schemas.microsoft.com/office/powerpoint/2010/main" val="318017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041A1-978A-AC48-9D83-9C2670B9243B}"/>
              </a:ext>
            </a:extLst>
          </p:cNvPr>
          <p:cNvSpPr>
            <a:spLocks noGrp="1"/>
          </p:cNvSpPr>
          <p:nvPr>
            <p:ph type="title"/>
          </p:nvPr>
        </p:nvSpPr>
        <p:spPr/>
        <p:txBody>
          <a:bodyPr/>
          <a:lstStyle/>
          <a:p>
            <a:r>
              <a:rPr lang="en-IN" b="1" dirty="0"/>
              <a:t>Semi-supervised Learning</a:t>
            </a:r>
            <a:br>
              <a:rPr lang="en-IN" b="1" dirty="0"/>
            </a:br>
            <a:endParaRPr lang="en-US" dirty="0"/>
          </a:p>
        </p:txBody>
      </p:sp>
      <p:sp>
        <p:nvSpPr>
          <p:cNvPr id="3" name="Content Placeholder 2">
            <a:extLst>
              <a:ext uri="{FF2B5EF4-FFF2-40B4-BE49-F238E27FC236}">
                <a16:creationId xmlns:a16="http://schemas.microsoft.com/office/drawing/2014/main" id="{45777214-1A0B-404D-A11A-94F50DA346FC}"/>
              </a:ext>
            </a:extLst>
          </p:cNvPr>
          <p:cNvSpPr>
            <a:spLocks noGrp="1"/>
          </p:cNvSpPr>
          <p:nvPr>
            <p:ph idx="1"/>
          </p:nvPr>
        </p:nvSpPr>
        <p:spPr/>
        <p:txBody>
          <a:bodyPr>
            <a:normAutofit/>
          </a:bodyPr>
          <a:lstStyle/>
          <a:p>
            <a:pPr fontAlgn="base"/>
            <a:r>
              <a:rPr lang="en-IN" sz="1800" b="1" dirty="0"/>
              <a:t>Speech Analysis:</a:t>
            </a:r>
            <a:r>
              <a:rPr lang="en-IN" sz="1800" dirty="0"/>
              <a:t> Since </a:t>
            </a:r>
            <a:r>
              <a:rPr lang="en-IN" sz="1800" dirty="0" err="1"/>
              <a:t>labeling</a:t>
            </a:r>
            <a:r>
              <a:rPr lang="en-IN" sz="1800" dirty="0"/>
              <a:t> of audio files is a very intensive task, Semi-Supervised learning is a very natural approach to solve this problem.</a:t>
            </a:r>
          </a:p>
          <a:p>
            <a:pPr fontAlgn="base"/>
            <a:r>
              <a:rPr lang="en-IN" sz="1800" b="1" dirty="0"/>
              <a:t>Internet Content Classification:</a:t>
            </a:r>
            <a:r>
              <a:rPr lang="en-IN" sz="1800" dirty="0"/>
              <a:t> </a:t>
            </a:r>
            <a:r>
              <a:rPr lang="en-IN" sz="1800" dirty="0" err="1"/>
              <a:t>Labeling</a:t>
            </a:r>
            <a:r>
              <a:rPr lang="en-IN" sz="1800" dirty="0"/>
              <a:t> each webpage is an impractical and unfeasible process and thus uses Semi-Supervised learning algorithms. Even the Google search algorithm uses a variant of Semi-Supervised learning to rank the relevance of a webpage for a given query.</a:t>
            </a:r>
          </a:p>
          <a:p>
            <a:pPr fontAlgn="base"/>
            <a:r>
              <a:rPr lang="en-IN" sz="1800" b="1" dirty="0"/>
              <a:t>Protein Sequence Classification:</a:t>
            </a:r>
            <a:r>
              <a:rPr lang="en-IN" sz="1800" dirty="0"/>
              <a:t> Since DNA strands are typically very large in size, the rise of Semi-Supervised learning has been imminent in this field.</a:t>
            </a:r>
            <a:endParaRPr lang="en-US" sz="1800" dirty="0"/>
          </a:p>
          <a:p>
            <a:endParaRPr lang="en-US" sz="1800" dirty="0"/>
          </a:p>
          <a:p>
            <a:pPr marL="0" indent="0">
              <a:buNone/>
            </a:pPr>
            <a:r>
              <a:rPr lang="en-IN" sz="1800" dirty="0"/>
              <a:t>Semi-Supervised learning tool called Google Expander</a:t>
            </a:r>
            <a:endParaRPr lang="en-US" sz="1800" dirty="0"/>
          </a:p>
        </p:txBody>
      </p:sp>
    </p:spTree>
    <p:extLst>
      <p:ext uri="{BB962C8B-B14F-4D97-AF65-F5344CB8AC3E}">
        <p14:creationId xmlns:p14="http://schemas.microsoft.com/office/powerpoint/2010/main" val="344853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0BF2-4BC5-F943-971F-372555334C4B}"/>
              </a:ext>
            </a:extLst>
          </p:cNvPr>
          <p:cNvSpPr>
            <a:spLocks noGrp="1"/>
          </p:cNvSpPr>
          <p:nvPr>
            <p:ph type="title"/>
          </p:nvPr>
        </p:nvSpPr>
        <p:spPr/>
        <p:txBody>
          <a:bodyPr/>
          <a:lstStyle/>
          <a:p>
            <a:r>
              <a:rPr lang="en-IN" b="1" dirty="0"/>
              <a:t>Reinforcement Learning</a:t>
            </a:r>
            <a:br>
              <a:rPr lang="en-IN" b="1" dirty="0"/>
            </a:br>
            <a:endParaRPr lang="en-US" dirty="0"/>
          </a:p>
        </p:txBody>
      </p:sp>
      <p:sp>
        <p:nvSpPr>
          <p:cNvPr id="3" name="Content Placeholder 2">
            <a:extLst>
              <a:ext uri="{FF2B5EF4-FFF2-40B4-BE49-F238E27FC236}">
                <a16:creationId xmlns:a16="http://schemas.microsoft.com/office/drawing/2014/main" id="{A280C14F-9146-C348-802D-4199189E5769}"/>
              </a:ext>
            </a:extLst>
          </p:cNvPr>
          <p:cNvSpPr>
            <a:spLocks noGrp="1"/>
          </p:cNvSpPr>
          <p:nvPr>
            <p:ph idx="1"/>
          </p:nvPr>
        </p:nvSpPr>
        <p:spPr>
          <a:xfrm>
            <a:off x="838200" y="1253331"/>
            <a:ext cx="10515600" cy="1434951"/>
          </a:xfrm>
        </p:spPr>
        <p:txBody>
          <a:bodyPr>
            <a:normAutofit/>
          </a:bodyPr>
          <a:lstStyle/>
          <a:p>
            <a:pPr marL="0" indent="0">
              <a:buNone/>
            </a:pPr>
            <a:r>
              <a:rPr lang="en-IN" sz="1800" dirty="0"/>
              <a:t>method aims at using observations gathered from the interaction with the environment to take actions that would maximize the reward or minimize the risk. Reinforcement learning algorithm (called the </a:t>
            </a:r>
            <a:r>
              <a:rPr lang="en-IN" sz="1800" b="1" dirty="0"/>
              <a:t>agent</a:t>
            </a:r>
            <a:r>
              <a:rPr lang="en-IN" sz="1800" dirty="0"/>
              <a:t>) continuously learns from the environment in an iterative fashion. In the process, the agent learns from its experiences of the environment until it explores the full range of possible states.</a:t>
            </a:r>
          </a:p>
          <a:p>
            <a:pPr marL="0" indent="0">
              <a:buNone/>
            </a:pPr>
            <a:endParaRPr lang="en-IN" dirty="0"/>
          </a:p>
          <a:p>
            <a:pPr marL="0" indent="0">
              <a:buNone/>
            </a:pPr>
            <a:endParaRPr lang="en-US" dirty="0"/>
          </a:p>
        </p:txBody>
      </p:sp>
      <p:pic>
        <p:nvPicPr>
          <p:cNvPr id="4" name="Picture 3">
            <a:extLst>
              <a:ext uri="{FF2B5EF4-FFF2-40B4-BE49-F238E27FC236}">
                <a16:creationId xmlns:a16="http://schemas.microsoft.com/office/drawing/2014/main" id="{0C5A29FD-9083-1348-AE75-44BA6F40DF8D}"/>
              </a:ext>
            </a:extLst>
          </p:cNvPr>
          <p:cNvPicPr>
            <a:picLocks noChangeAspect="1"/>
          </p:cNvPicPr>
          <p:nvPr/>
        </p:nvPicPr>
        <p:blipFill>
          <a:blip r:embed="rId2"/>
          <a:stretch>
            <a:fillRect/>
          </a:stretch>
        </p:blipFill>
        <p:spPr>
          <a:xfrm>
            <a:off x="5795319" y="3528541"/>
            <a:ext cx="5838568" cy="2489200"/>
          </a:xfrm>
          <a:prstGeom prst="rect">
            <a:avLst/>
          </a:prstGeom>
        </p:spPr>
      </p:pic>
      <p:sp>
        <p:nvSpPr>
          <p:cNvPr id="5" name="TextBox 4">
            <a:extLst>
              <a:ext uri="{FF2B5EF4-FFF2-40B4-BE49-F238E27FC236}">
                <a16:creationId xmlns:a16="http://schemas.microsoft.com/office/drawing/2014/main" id="{CBC194C2-10E5-F846-AF3D-290EF98A446A}"/>
              </a:ext>
            </a:extLst>
          </p:cNvPr>
          <p:cNvSpPr txBox="1"/>
          <p:nvPr/>
        </p:nvSpPr>
        <p:spPr>
          <a:xfrm>
            <a:off x="766119" y="2828835"/>
            <a:ext cx="5029200" cy="1200329"/>
          </a:xfrm>
          <a:prstGeom prst="rect">
            <a:avLst/>
          </a:prstGeom>
          <a:noFill/>
        </p:spPr>
        <p:txBody>
          <a:bodyPr wrap="square" rtlCol="0">
            <a:spAutoFit/>
          </a:bodyPr>
          <a:lstStyle/>
          <a:p>
            <a:r>
              <a:rPr lang="en-IN" dirty="0"/>
              <a:t>In the diagram, an agent is supposed to decide the best action to select based on his current state. When this step is repeated, the problem is known as a </a:t>
            </a:r>
            <a:r>
              <a:rPr lang="en-IN" i="1" dirty="0"/>
              <a:t>Markov Decision Process</a:t>
            </a:r>
            <a:r>
              <a:rPr lang="en-IN" dirty="0"/>
              <a:t>.</a:t>
            </a:r>
            <a:endParaRPr lang="en-US" dirty="0"/>
          </a:p>
        </p:txBody>
      </p:sp>
      <p:sp>
        <p:nvSpPr>
          <p:cNvPr id="6" name="TextBox 5">
            <a:extLst>
              <a:ext uri="{FF2B5EF4-FFF2-40B4-BE49-F238E27FC236}">
                <a16:creationId xmlns:a16="http://schemas.microsoft.com/office/drawing/2014/main" id="{DC2038B8-C442-9E40-B452-4F030211E707}"/>
              </a:ext>
            </a:extLst>
          </p:cNvPr>
          <p:cNvSpPr txBox="1"/>
          <p:nvPr/>
        </p:nvSpPr>
        <p:spPr>
          <a:xfrm>
            <a:off x="766119" y="4151648"/>
            <a:ext cx="4782065" cy="2308324"/>
          </a:xfrm>
          <a:prstGeom prst="rect">
            <a:avLst/>
          </a:prstGeom>
          <a:noFill/>
        </p:spPr>
        <p:txBody>
          <a:bodyPr wrap="square" rtlCol="0">
            <a:spAutoFit/>
          </a:bodyPr>
          <a:lstStyle/>
          <a:p>
            <a:r>
              <a:rPr lang="en-IN" dirty="0"/>
              <a:t>List of algorithms</a:t>
            </a:r>
          </a:p>
          <a:p>
            <a:pPr marL="285750" indent="-285750">
              <a:buFont typeface="Arial" panose="020B0604020202020204" pitchFamily="34" charset="0"/>
              <a:buChar char="•"/>
            </a:pPr>
            <a:r>
              <a:rPr lang="en-IN" dirty="0"/>
              <a:t>Q-Learning</a:t>
            </a:r>
          </a:p>
          <a:p>
            <a:pPr marL="285750" indent="-285750">
              <a:buFont typeface="Arial" panose="020B0604020202020204" pitchFamily="34" charset="0"/>
              <a:buChar char="•"/>
            </a:pPr>
            <a:r>
              <a:rPr lang="en-IN" dirty="0"/>
              <a:t>Temporal Difference (TD)</a:t>
            </a:r>
          </a:p>
          <a:p>
            <a:pPr marL="285750" indent="-285750">
              <a:buFont typeface="Arial" panose="020B0604020202020204" pitchFamily="34" charset="0"/>
              <a:buChar char="•"/>
            </a:pPr>
            <a:r>
              <a:rPr lang="en-IN" dirty="0"/>
              <a:t>Deep Adversarial Networks</a:t>
            </a:r>
          </a:p>
          <a:p>
            <a:endParaRPr lang="en-IN" dirty="0"/>
          </a:p>
          <a:p>
            <a:r>
              <a:rPr lang="en-IN" dirty="0"/>
              <a:t>Applications-</a:t>
            </a:r>
          </a:p>
          <a:p>
            <a:r>
              <a:rPr lang="en-IN" dirty="0"/>
              <a:t>computer played board games (Chess, Go), robotic hands, and self-driving cars</a:t>
            </a:r>
            <a:endParaRPr lang="en-US" dirty="0"/>
          </a:p>
        </p:txBody>
      </p:sp>
    </p:spTree>
    <p:extLst>
      <p:ext uri="{BB962C8B-B14F-4D97-AF65-F5344CB8AC3E}">
        <p14:creationId xmlns:p14="http://schemas.microsoft.com/office/powerpoint/2010/main" val="65352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D1CB-E247-2C4E-B874-42CB04F2C231}"/>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02CEF91E-F0B5-A94C-B3F0-1FDCB20799AF}"/>
              </a:ext>
            </a:extLst>
          </p:cNvPr>
          <p:cNvPicPr>
            <a:picLocks noGrp="1" noChangeAspect="1"/>
          </p:cNvPicPr>
          <p:nvPr>
            <p:ph idx="1"/>
          </p:nvPr>
        </p:nvPicPr>
        <p:blipFill>
          <a:blip r:embed="rId2"/>
          <a:stretch>
            <a:fillRect/>
          </a:stretch>
        </p:blipFill>
        <p:spPr>
          <a:xfrm>
            <a:off x="4584700" y="3105944"/>
            <a:ext cx="5473700" cy="2221430"/>
          </a:xfrm>
          <a:prstGeom prst="rect">
            <a:avLst/>
          </a:prstGeom>
        </p:spPr>
      </p:pic>
      <p:sp>
        <p:nvSpPr>
          <p:cNvPr id="5" name="TextBox 4">
            <a:extLst>
              <a:ext uri="{FF2B5EF4-FFF2-40B4-BE49-F238E27FC236}">
                <a16:creationId xmlns:a16="http://schemas.microsoft.com/office/drawing/2014/main" id="{9870C4A8-DE88-514D-BEEE-5FD2EFA36528}"/>
              </a:ext>
            </a:extLst>
          </p:cNvPr>
          <p:cNvSpPr txBox="1"/>
          <p:nvPr/>
        </p:nvSpPr>
        <p:spPr>
          <a:xfrm>
            <a:off x="1063487" y="3558209"/>
            <a:ext cx="2753139" cy="1477328"/>
          </a:xfrm>
          <a:prstGeom prst="rect">
            <a:avLst/>
          </a:prstGeom>
          <a:noFill/>
        </p:spPr>
        <p:txBody>
          <a:bodyPr wrap="square" rtlCol="0">
            <a:spAutoFit/>
          </a:bodyPr>
          <a:lstStyle/>
          <a:p>
            <a:r>
              <a:rPr lang="en-IN" dirty="0"/>
              <a:t>Y – Dependent Variable</a:t>
            </a:r>
          </a:p>
          <a:p>
            <a:r>
              <a:rPr lang="en-IN" dirty="0"/>
              <a:t>a – Slope</a:t>
            </a:r>
          </a:p>
          <a:p>
            <a:r>
              <a:rPr lang="en-IN" dirty="0"/>
              <a:t>X – Independent variable</a:t>
            </a:r>
          </a:p>
          <a:p>
            <a:r>
              <a:rPr lang="en-IN" dirty="0"/>
              <a:t>b – Intercept</a:t>
            </a:r>
          </a:p>
          <a:p>
            <a:endParaRPr lang="en-US" dirty="0"/>
          </a:p>
        </p:txBody>
      </p:sp>
      <p:sp>
        <p:nvSpPr>
          <p:cNvPr id="6" name="TextBox 5">
            <a:extLst>
              <a:ext uri="{FF2B5EF4-FFF2-40B4-BE49-F238E27FC236}">
                <a16:creationId xmlns:a16="http://schemas.microsoft.com/office/drawing/2014/main" id="{90B2B4BD-A959-2D4D-B56C-D2425C031927}"/>
              </a:ext>
            </a:extLst>
          </p:cNvPr>
          <p:cNvSpPr txBox="1"/>
          <p:nvPr/>
        </p:nvSpPr>
        <p:spPr>
          <a:xfrm>
            <a:off x="1063486" y="5446643"/>
            <a:ext cx="6619461" cy="646331"/>
          </a:xfrm>
          <a:prstGeom prst="rect">
            <a:avLst/>
          </a:prstGeom>
          <a:noFill/>
        </p:spPr>
        <p:txBody>
          <a:bodyPr wrap="square" rtlCol="0">
            <a:spAutoFit/>
          </a:bodyPr>
          <a:lstStyle/>
          <a:p>
            <a:r>
              <a:rPr lang="en-US" dirty="0"/>
              <a:t>Simple Linear Regression– single independent variable</a:t>
            </a:r>
          </a:p>
          <a:p>
            <a:r>
              <a:rPr lang="en-US" dirty="0"/>
              <a:t>Multiple Linear Regression– multiple independent variables</a:t>
            </a:r>
          </a:p>
        </p:txBody>
      </p:sp>
    </p:spTree>
    <p:extLst>
      <p:ext uri="{BB962C8B-B14F-4D97-AF65-F5344CB8AC3E}">
        <p14:creationId xmlns:p14="http://schemas.microsoft.com/office/powerpoint/2010/main" val="36988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301C-B57C-834A-A222-D903622B8C5B}"/>
              </a:ext>
            </a:extLst>
          </p:cNvPr>
          <p:cNvSpPr>
            <a:spLocks noGrp="1"/>
          </p:cNvSpPr>
          <p:nvPr>
            <p:ph type="title"/>
          </p:nvPr>
        </p:nvSpPr>
        <p:spPr/>
        <p:txBody>
          <a:bodyPr/>
          <a:lstStyle/>
          <a:p>
            <a:r>
              <a:rPr lang="en-US" dirty="0"/>
              <a:t>Logistic Regression(</a:t>
            </a:r>
            <a:r>
              <a:rPr lang="en-IN" b="1" dirty="0"/>
              <a:t>logit regression</a:t>
            </a:r>
            <a:r>
              <a:rPr lang="en-US" dirty="0"/>
              <a:t>)</a:t>
            </a:r>
          </a:p>
        </p:txBody>
      </p:sp>
      <p:pic>
        <p:nvPicPr>
          <p:cNvPr id="4" name="Content Placeholder 3">
            <a:extLst>
              <a:ext uri="{FF2B5EF4-FFF2-40B4-BE49-F238E27FC236}">
                <a16:creationId xmlns:a16="http://schemas.microsoft.com/office/drawing/2014/main" id="{BEC050DD-C5A0-BE4B-9CCA-6CBA4F475644}"/>
              </a:ext>
            </a:extLst>
          </p:cNvPr>
          <p:cNvPicPr>
            <a:picLocks noGrp="1" noChangeAspect="1"/>
          </p:cNvPicPr>
          <p:nvPr>
            <p:ph idx="1"/>
          </p:nvPr>
        </p:nvPicPr>
        <p:blipFill>
          <a:blip r:embed="rId2"/>
          <a:stretch>
            <a:fillRect/>
          </a:stretch>
        </p:blipFill>
        <p:spPr>
          <a:xfrm>
            <a:off x="4406900" y="2712244"/>
            <a:ext cx="3378200" cy="2578100"/>
          </a:xfrm>
          <a:prstGeom prst="rect">
            <a:avLst/>
          </a:prstGeom>
        </p:spPr>
      </p:pic>
    </p:spTree>
    <p:extLst>
      <p:ext uri="{BB962C8B-B14F-4D97-AF65-F5344CB8AC3E}">
        <p14:creationId xmlns:p14="http://schemas.microsoft.com/office/powerpoint/2010/main" val="2580303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3314</TotalTime>
  <Words>795</Words>
  <Application>Microsoft Macintosh PowerPoint</Application>
  <PresentationFormat>Widescreen</PresentationFormat>
  <Paragraphs>72</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ML Algorithms</vt:lpstr>
      <vt:lpstr>Types of machine learning Algorithms </vt:lpstr>
      <vt:lpstr>Types of Machine Learning Algorithms</vt:lpstr>
      <vt:lpstr>Supervised Learning </vt:lpstr>
      <vt:lpstr>Unsupervised Learning </vt:lpstr>
      <vt:lpstr>Semi-supervised Learning </vt:lpstr>
      <vt:lpstr>Reinforcement Learning </vt:lpstr>
      <vt:lpstr>Linear Regression</vt:lpstr>
      <vt:lpstr>Logistic Regression(logit regression)</vt:lpstr>
      <vt:lpstr>Decision Tree</vt:lpstr>
      <vt:lpstr>SVM (Support Vector Machine) </vt:lpstr>
      <vt:lpstr>Naive Bayes </vt:lpstr>
      <vt:lpstr>kNN (k- Nearest Neighbors) </vt:lpstr>
      <vt:lpstr>K-Means </vt:lpstr>
      <vt:lpstr>Random Forest </vt:lpstr>
      <vt:lpstr>Gradient Boosting Algorithms GBM </vt:lpstr>
      <vt:lpstr>XGBoost</vt:lpstr>
      <vt:lpstr>PCA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Gudikoti</dc:creator>
  <cp:lastModifiedBy>Rajesh Gudikoti</cp:lastModifiedBy>
  <cp:revision>30</cp:revision>
  <dcterms:created xsi:type="dcterms:W3CDTF">2019-09-18T13:59:51Z</dcterms:created>
  <dcterms:modified xsi:type="dcterms:W3CDTF">2020-02-20T06:51:28Z</dcterms:modified>
</cp:coreProperties>
</file>